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9" r:id="rId4"/>
  </p:sldMasterIdLst>
  <p:notesMasterIdLst>
    <p:notesMasterId r:id="rId31"/>
  </p:notesMasterIdLst>
  <p:handoutMasterIdLst>
    <p:handoutMasterId r:id="rId32"/>
  </p:handoutMasterIdLst>
  <p:sldIdLst>
    <p:sldId id="327" r:id="rId5"/>
    <p:sldId id="329" r:id="rId6"/>
    <p:sldId id="429" r:id="rId7"/>
    <p:sldId id="425" r:id="rId8"/>
    <p:sldId id="350" r:id="rId9"/>
    <p:sldId id="424" r:id="rId10"/>
    <p:sldId id="349" r:id="rId11"/>
    <p:sldId id="426" r:id="rId12"/>
    <p:sldId id="407" r:id="rId13"/>
    <p:sldId id="408" r:id="rId14"/>
    <p:sldId id="409" r:id="rId15"/>
    <p:sldId id="410" r:id="rId16"/>
    <p:sldId id="428" r:id="rId17"/>
    <p:sldId id="412" r:id="rId18"/>
    <p:sldId id="427" r:id="rId19"/>
    <p:sldId id="414" r:id="rId20"/>
    <p:sldId id="417" r:id="rId21"/>
    <p:sldId id="415" r:id="rId22"/>
    <p:sldId id="421" r:id="rId23"/>
    <p:sldId id="419" r:id="rId24"/>
    <p:sldId id="420" r:id="rId25"/>
    <p:sldId id="422" r:id="rId26"/>
    <p:sldId id="423" r:id="rId27"/>
    <p:sldId id="416" r:id="rId28"/>
    <p:sldId id="418" r:id="rId29"/>
    <p:sldId id="392" r:id="rId30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2" pos="3839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91">
          <p15:clr>
            <a:srgbClr val="A4A3A4"/>
          </p15:clr>
        </p15:guide>
        <p15:guide id="5" pos="3241">
          <p15:clr>
            <a:srgbClr val="A4A3A4"/>
          </p15:clr>
        </p15:guide>
        <p15:guide id="6" orient="horz" pos="1654">
          <p15:clr>
            <a:srgbClr val="A4A3A4"/>
          </p15:clr>
        </p15:guide>
        <p15:guide id="7" pos="3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7360"/>
    <a:srgbClr val="E0930B"/>
    <a:srgbClr val="68686B"/>
    <a:srgbClr val="09646F"/>
    <a:srgbClr val="438B7E"/>
    <a:srgbClr val="A93545"/>
    <a:srgbClr val="842131"/>
    <a:srgbClr val="C97925"/>
    <a:srgbClr val="067882"/>
    <a:srgbClr val="6D2B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54" autoAdjust="0"/>
    <p:restoredTop sz="83041" autoAdjust="0"/>
  </p:normalViewPr>
  <p:slideViewPr>
    <p:cSldViewPr snapToGrid="0" snapToObjects="1" showGuides="1">
      <p:cViewPr varScale="1">
        <p:scale>
          <a:sx n="96" d="100"/>
          <a:sy n="96" d="100"/>
        </p:scale>
        <p:origin x="-1470" y="-108"/>
      </p:cViewPr>
      <p:guideLst>
        <p:guide orient="horz" pos="2160"/>
        <p:guide orient="horz" pos="91"/>
        <p:guide orient="horz" pos="1654"/>
        <p:guide pos="3839"/>
        <p:guide pos="3241"/>
        <p:guide pos="3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40" d="100"/>
          <a:sy n="40" d="100"/>
        </p:scale>
        <p:origin x="296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92F52E-90FA-4A91-90B6-C08A3EA459C0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A8EF2-21ED-4A9F-8E15-4CB842698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878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wmf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85A4E-3FCA-4340-B56D-EF7133FA3DC7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62331D-2463-41DE-9266-28B00E032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231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628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 example from a cheap </a:t>
            </a:r>
            <a:r>
              <a:rPr lang="en-GB" dirty="0" err="1"/>
              <a:t>Fipilock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4324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 example from a cheap </a:t>
            </a:r>
            <a:r>
              <a:rPr lang="en-GB" dirty="0" err="1"/>
              <a:t>Fipilock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892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853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 err="1"/>
              <a:t>Fipilock</a:t>
            </a:r>
            <a:r>
              <a:rPr lang="en-GB" dirty="0"/>
              <a:t> actually has a data connection, but you don’t normally see it as the USB-C cable supplied with it only provides power!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0737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Demo on a </a:t>
            </a:r>
            <a:r>
              <a:rPr lang="en-GB" dirty="0" err="1"/>
              <a:t>nokelock</a:t>
            </a:r>
            <a:r>
              <a:rPr lang="en-GB" dirty="0"/>
              <a:t> – the screw are on the outside “hidden” under a rubber bung.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8039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411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420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492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9865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11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6459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3110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Originally app wasn’t on Play is a bastard to </a:t>
            </a:r>
            <a:r>
              <a:rPr lang="en-GB"/>
              <a:t>get working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60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5941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732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150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can see the mechanical bits here – basically a motor which gets transformed to move a catch back and forth. The shackle is spring loaded, so when the catch is released it pops open. This is how most “smart padlocks work”: the circuit board does the detection and then turns the motor to lock or unlock.</a:t>
            </a:r>
          </a:p>
          <a:p>
            <a:endParaRPr lang="en-GB" dirty="0"/>
          </a:p>
          <a:p>
            <a:r>
              <a:rPr lang="en-GB" dirty="0"/>
              <a:t>Also, notice this. That’s a magnet used to detect whether the device is opened, but if we have a suitable magnet (whip out earth magnet) we should be able to open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45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 we can enumerate the attack vectors – we’ve seen some of these attacks and some are beyond the scope of this talk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214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12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2331D-2463-41DE-9266-28B00E0321B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029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1"/>
            <a:ext cx="12188825" cy="68607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339" y="6150599"/>
            <a:ext cx="12027777" cy="621811"/>
          </a:xfrm>
          <a:prstGeom prst="rect">
            <a:avLst/>
          </a:prstGeom>
        </p:spPr>
      </p:pic>
      <p:sp>
        <p:nvSpPr>
          <p:cNvPr id="14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80764" y="2149228"/>
            <a:ext cx="12011591" cy="25965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4600" b="1" baseline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23067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1"/>
            <a:ext cx="12188825" cy="6860764"/>
          </a:xfrm>
          <a:prstGeom prst="rect">
            <a:avLst/>
          </a:prstGeom>
        </p:spPr>
      </p:pic>
      <p:sp>
        <p:nvSpPr>
          <p:cNvPr id="4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470317" y="474987"/>
            <a:ext cx="7653781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000" b="0" baseline="0" smtClean="0">
                <a:solidFill>
                  <a:srgbClr val="68686B"/>
                </a:solidFill>
                <a:latin typeface="Georgia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0" marR="0" lvl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to add title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403" y="6156455"/>
            <a:ext cx="12027777" cy="62181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339" y="6150599"/>
            <a:ext cx="12027777" cy="621811"/>
          </a:xfrm>
          <a:prstGeom prst="rect">
            <a:avLst/>
          </a:prstGeom>
        </p:spPr>
      </p:pic>
      <p:sp>
        <p:nvSpPr>
          <p:cNvPr id="8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464460" y="1271148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baseline="0" smtClean="0">
                <a:solidFill>
                  <a:srgbClr val="68686B"/>
                </a:solidFill>
                <a:latin typeface="Georgia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0" marR="0" lvl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to add subtitle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7394" y="1748865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baseline="0" smtClean="0">
                <a:solidFill>
                  <a:srgbClr val="68686B"/>
                </a:solidFill>
                <a:latin typeface="+mn-lt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342900" marR="0" lvl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here to add bullet content</a:t>
            </a:r>
          </a:p>
        </p:txBody>
      </p:sp>
    </p:spTree>
    <p:extLst>
      <p:ext uri="{BB962C8B-B14F-4D97-AF65-F5344CB8AC3E}">
        <p14:creationId xmlns:p14="http://schemas.microsoft.com/office/powerpoint/2010/main" val="65934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1"/>
            <a:ext cx="12188825" cy="6860764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6104015" y="1282508"/>
            <a:ext cx="0" cy="4738845"/>
          </a:xfrm>
          <a:prstGeom prst="line">
            <a:avLst/>
          </a:prstGeom>
          <a:ln w="19050">
            <a:solidFill>
              <a:srgbClr val="68686B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339" y="6150599"/>
            <a:ext cx="12027777" cy="621811"/>
          </a:xfrm>
          <a:prstGeom prst="rect">
            <a:avLst/>
          </a:prstGeom>
        </p:spPr>
      </p:pic>
      <p:sp>
        <p:nvSpPr>
          <p:cNvPr id="4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471253" y="474987"/>
            <a:ext cx="7653781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000" b="0" baseline="0" smtClean="0">
                <a:solidFill>
                  <a:srgbClr val="68686B"/>
                </a:solidFill>
                <a:latin typeface="Georgia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0" marR="0" lvl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to add title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464460" y="1271148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baseline="0" smtClean="0">
                <a:solidFill>
                  <a:srgbClr val="68686B"/>
                </a:solidFill>
                <a:latin typeface="Georgia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0" marR="0" lvl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to add subtitle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7394" y="1748865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baseline="0" smtClean="0">
                <a:solidFill>
                  <a:srgbClr val="68686B"/>
                </a:solidFill>
                <a:latin typeface="+mn-lt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342900" marR="0" lvl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here to add bullet content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287894" y="1274082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baseline="0" smtClean="0">
                <a:solidFill>
                  <a:srgbClr val="68686B"/>
                </a:solidFill>
                <a:latin typeface="Georgia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0" marR="0" lvl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to add subtitle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290828" y="1751799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baseline="0" smtClean="0">
                <a:solidFill>
                  <a:srgbClr val="68686B"/>
                </a:solidFill>
                <a:latin typeface="+mn-lt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342900" marR="0" lvl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here to add bullet content</a:t>
            </a:r>
          </a:p>
        </p:txBody>
      </p:sp>
    </p:spTree>
    <p:extLst>
      <p:ext uri="{BB962C8B-B14F-4D97-AF65-F5344CB8AC3E}">
        <p14:creationId xmlns:p14="http://schemas.microsoft.com/office/powerpoint/2010/main" val="309910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1"/>
            <a:ext cx="12188825" cy="6860764"/>
          </a:xfrm>
          <a:prstGeom prst="rect">
            <a:avLst/>
          </a:prstGeom>
        </p:spPr>
      </p:pic>
      <p:sp>
        <p:nvSpPr>
          <p:cNvPr id="4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471253" y="474987"/>
            <a:ext cx="7653781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000" b="0" baseline="0" smtClean="0">
                <a:solidFill>
                  <a:srgbClr val="68686B"/>
                </a:solidFill>
                <a:latin typeface="Georgia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0" marR="0" lvl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to add title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104015" y="3793787"/>
            <a:ext cx="0" cy="2227566"/>
          </a:xfrm>
          <a:prstGeom prst="line">
            <a:avLst/>
          </a:prstGeom>
          <a:ln w="19050">
            <a:solidFill>
              <a:srgbClr val="68686B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339" y="6150599"/>
            <a:ext cx="12027777" cy="621811"/>
          </a:xfrm>
          <a:prstGeom prst="rect">
            <a:avLst/>
          </a:prstGeom>
        </p:spPr>
      </p:pic>
      <p:sp>
        <p:nvSpPr>
          <p:cNvPr id="9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464460" y="3741781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baseline="0" smtClean="0">
                <a:solidFill>
                  <a:srgbClr val="68686B"/>
                </a:solidFill>
                <a:latin typeface="Georgia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0" marR="0" lvl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to add subtitle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7394" y="4219498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baseline="0" smtClean="0">
                <a:solidFill>
                  <a:srgbClr val="68686B"/>
                </a:solidFill>
                <a:latin typeface="+mn-lt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342900" marR="0" lvl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here to add bullet content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287894" y="3744715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baseline="0" smtClean="0">
                <a:solidFill>
                  <a:srgbClr val="68686B"/>
                </a:solidFill>
                <a:latin typeface="Georgia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0" marR="0" lvl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to add subtitle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290828" y="4222432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baseline="0" smtClean="0">
                <a:solidFill>
                  <a:srgbClr val="68686B"/>
                </a:solidFill>
                <a:latin typeface="+mn-lt"/>
                <a:cs typeface="Georgia"/>
              </a:defRPr>
            </a:lvl1pPr>
            <a:lvl2pPr>
              <a:defRPr lang="en-US" sz="1500" smtClean="0"/>
            </a:lvl2pPr>
            <a:lvl3pPr>
              <a:defRPr lang="en-US" sz="1500" smtClean="0"/>
            </a:lvl3pPr>
            <a:lvl4pPr>
              <a:defRPr lang="en-US" sz="1500" smtClean="0"/>
            </a:lvl4pPr>
            <a:lvl5pPr>
              <a:defRPr lang="en-US" sz="1500"/>
            </a:lvl5pPr>
          </a:lstStyle>
          <a:p>
            <a:pPr marL="342900" marR="0" lvl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here to add bullet content</a:t>
            </a:r>
          </a:p>
        </p:txBody>
      </p:sp>
    </p:spTree>
    <p:extLst>
      <p:ext uri="{BB962C8B-B14F-4D97-AF65-F5344CB8AC3E}">
        <p14:creationId xmlns:p14="http://schemas.microsoft.com/office/powerpoint/2010/main" val="152766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2188825" cy="686213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339" y="6150599"/>
            <a:ext cx="12027777" cy="621811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1" y="2795954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0" dirty="0">
                <a:solidFill>
                  <a:srgbClr val="6868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GB" sz="3600" b="0" dirty="0" err="1">
                <a:solidFill>
                  <a:srgbClr val="6868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Twitter_Handles</a:t>
            </a:r>
            <a:r>
              <a:rPr lang="en-GB" sz="3600" b="0" dirty="0">
                <a:solidFill>
                  <a:srgbClr val="6868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Here</a:t>
            </a:r>
          </a:p>
        </p:txBody>
      </p:sp>
    </p:spTree>
    <p:extLst>
      <p:ext uri="{BB962C8B-B14F-4D97-AF65-F5344CB8AC3E}">
        <p14:creationId xmlns:p14="http://schemas.microsoft.com/office/powerpoint/2010/main" val="422328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 xmlns="">
        <p15:guide id="1" pos="383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0403" y="6156455"/>
            <a:ext cx="12027777" cy="62181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407873" y="300225"/>
            <a:ext cx="2700307" cy="59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15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21" r:id="rId2"/>
    <p:sldLayoutId id="2147483737" r:id="rId3"/>
    <p:sldLayoutId id="2147483738" r:id="rId4"/>
    <p:sldLayoutId id="2147483740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44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6" indent="-228536" algn="l" defTabSz="91414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08" indent="-228536" algn="l" defTabSz="91414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80" indent="-228536" algn="l" defTabSz="91414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52" indent="-228536" algn="l" defTabSz="91414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824" indent="-228536" algn="l" defTabSz="91414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96" indent="-228536" algn="l" defTabSz="91414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68" indent="-228536" algn="l" defTabSz="91414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040" indent="-228536" algn="l" defTabSz="91414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112" indent="-228536" algn="l" defTabSz="91414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4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72" algn="l" defTabSz="91414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44" algn="l" defTabSz="91414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216" algn="l" defTabSz="91414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88" algn="l" defTabSz="91414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0" algn="l" defTabSz="91414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432" algn="l" defTabSz="91414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504" algn="l" defTabSz="91414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76" algn="l" defTabSz="91414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9.png"/><Relationship Id="rId5" Type="http://schemas.openxmlformats.org/officeDocument/2006/relationships/image" Target="../media/image28.wmf"/><Relationship Id="rId4" Type="http://schemas.openxmlformats.org/officeDocument/2006/relationships/oleObject" Target="../embeddings/oleObject1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autology.org.uk/blog/2018/07/11/reversing-the-nokelock-ble-padlock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764" y="2149228"/>
            <a:ext cx="12011591" cy="2596592"/>
          </a:xfrm>
        </p:spPr>
        <p:txBody>
          <a:bodyPr/>
          <a:lstStyle/>
          <a:p>
            <a:r>
              <a:rPr lang="en-GB" dirty="0"/>
              <a:t>Avoiding the Front Door</a:t>
            </a:r>
          </a:p>
        </p:txBody>
      </p:sp>
    </p:spTree>
    <p:extLst>
      <p:ext uri="{BB962C8B-B14F-4D97-AF65-F5344CB8AC3E}">
        <p14:creationId xmlns:p14="http://schemas.microsoft.com/office/powerpoint/2010/main" val="312931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Smart Padlocks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11419806" cy="560327"/>
          </a:xfrm>
        </p:spPr>
        <p:txBody>
          <a:bodyPr/>
          <a:lstStyle/>
          <a:p>
            <a:r>
              <a:rPr lang="en-GB" sz="2400" dirty="0">
                <a:solidFill>
                  <a:schemeClr val="tx1"/>
                </a:solidFill>
              </a:rPr>
              <a:t>This makes it easy to take apart to see how it works:</a:t>
            </a:r>
          </a:p>
          <a:p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3E477C9-A5AD-472F-B617-8AC856D68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770" y="1899638"/>
            <a:ext cx="3514656" cy="41287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1B8CF38-C4C4-44AD-BF3B-960689A44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5772" y="2618498"/>
            <a:ext cx="2886075" cy="25717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4610870-C771-4FBB-BB07-35223D653148}"/>
              </a:ext>
            </a:extLst>
          </p:cNvPr>
          <p:cNvSpPr/>
          <p:nvPr/>
        </p:nvSpPr>
        <p:spPr>
          <a:xfrm>
            <a:off x="8052920" y="4293704"/>
            <a:ext cx="974034" cy="8262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26D21D6A-41A7-4199-AEF6-CE6E0E470FB8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4146841" y="2618498"/>
            <a:ext cx="4393096" cy="167520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D65E33DF-591C-4BB1-AEC1-04D7BE156148}"/>
              </a:ext>
            </a:extLst>
          </p:cNvPr>
          <p:cNvCxnSpPr>
            <a:cxnSpLocks/>
            <a:stCxn id="9" idx="2"/>
            <a:endCxn id="8" idx="2"/>
          </p:cNvCxnSpPr>
          <p:nvPr/>
        </p:nvCxnSpPr>
        <p:spPr>
          <a:xfrm flipH="1">
            <a:off x="4108810" y="5119917"/>
            <a:ext cx="4431127" cy="7033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E722BB60-4FA1-406C-88EC-84F33E49A05C}"/>
              </a:ext>
            </a:extLst>
          </p:cNvPr>
          <p:cNvSpPr/>
          <p:nvPr/>
        </p:nvSpPr>
        <p:spPr>
          <a:xfrm>
            <a:off x="4000500" y="3404909"/>
            <a:ext cx="556591" cy="45644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57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Attack Vectors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11419806" cy="3848811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What can we attack:</a:t>
            </a:r>
          </a:p>
          <a:p>
            <a:r>
              <a:rPr lang="en-GB" sz="2400" dirty="0">
                <a:solidFill>
                  <a:schemeClr val="tx1"/>
                </a:solidFill>
              </a:rPr>
              <a:t>The body</a:t>
            </a:r>
          </a:p>
          <a:p>
            <a:r>
              <a:rPr lang="en-GB" sz="2400" dirty="0">
                <a:solidFill>
                  <a:schemeClr val="tx1"/>
                </a:solidFill>
              </a:rPr>
              <a:t>The shackle</a:t>
            </a:r>
          </a:p>
          <a:p>
            <a:r>
              <a:rPr lang="en-GB" sz="2400" dirty="0">
                <a:solidFill>
                  <a:schemeClr val="tx1"/>
                </a:solidFill>
              </a:rPr>
              <a:t>The latch</a:t>
            </a:r>
          </a:p>
          <a:p>
            <a:r>
              <a:rPr lang="en-GB" sz="2400" dirty="0">
                <a:solidFill>
                  <a:schemeClr val="tx1"/>
                </a:solidFill>
              </a:rPr>
              <a:t>The motor</a:t>
            </a:r>
          </a:p>
          <a:p>
            <a:r>
              <a:rPr lang="en-GB" sz="2400" dirty="0">
                <a:solidFill>
                  <a:schemeClr val="tx1"/>
                </a:solidFill>
              </a:rPr>
              <a:t>The unlocking sensor</a:t>
            </a:r>
          </a:p>
          <a:p>
            <a:pPr lvl="1"/>
            <a:r>
              <a:rPr lang="en-GB" sz="2400" dirty="0"/>
              <a:t>BLE</a:t>
            </a:r>
          </a:p>
          <a:p>
            <a:pPr lvl="1"/>
            <a:r>
              <a:rPr lang="en-GB" sz="2400" dirty="0">
                <a:solidFill>
                  <a:schemeClr val="tx1"/>
                </a:solidFill>
              </a:rPr>
              <a:t>Fingerprint</a:t>
            </a:r>
          </a:p>
          <a:p>
            <a:r>
              <a:rPr lang="en-GB" sz="2400" dirty="0">
                <a:solidFill>
                  <a:schemeClr val="tx1"/>
                </a:solidFill>
              </a:rPr>
              <a:t>The charging port (USB? Of course it doesn’t enumerate)</a:t>
            </a:r>
          </a:p>
          <a:p>
            <a:r>
              <a:rPr lang="en-GB" sz="2400" dirty="0">
                <a:solidFill>
                  <a:schemeClr val="tx1"/>
                </a:solidFill>
              </a:rPr>
              <a:t>More</a:t>
            </a:r>
          </a:p>
        </p:txBody>
      </p:sp>
    </p:spTree>
    <p:extLst>
      <p:ext uri="{BB962C8B-B14F-4D97-AF65-F5344CB8AC3E}">
        <p14:creationId xmlns:p14="http://schemas.microsoft.com/office/powerpoint/2010/main" val="305876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The body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7653781" cy="3786036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Most IoT padlocks use a Zinc alloy (e.g. the </a:t>
            </a:r>
            <a:r>
              <a:rPr lang="en-GB" sz="2400" dirty="0" err="1">
                <a:solidFill>
                  <a:schemeClr val="tx1"/>
                </a:solidFill>
              </a:rPr>
              <a:t>Zamak</a:t>
            </a:r>
            <a:r>
              <a:rPr lang="en-GB" sz="2400" dirty="0">
                <a:solidFill>
                  <a:schemeClr val="tx1"/>
                </a:solidFill>
              </a:rPr>
              <a:t> family)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Good for casting, not for hardness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Using a small handheld electric saw (Dremel)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Need to be careful to avoid the battery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Low melting point</a:t>
            </a:r>
          </a:p>
          <a:p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xmlns="" id="{9A5DFDFE-0516-45A1-907E-EE7773A86C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3636871"/>
              </p:ext>
            </p:extLst>
          </p:nvPr>
        </p:nvGraphicFramePr>
        <p:xfrm>
          <a:off x="8598471" y="4511800"/>
          <a:ext cx="3120037" cy="1587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5" name="Bitmap Image" r:id="rId4" imgW="5029200" imgH="3038400" progId="Paint.Picture">
                  <p:embed/>
                </p:oleObj>
              </mc:Choice>
              <mc:Fallback>
                <p:oleObj name="Bitmap Image" r:id="rId4" imgW="5029200" imgH="30384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98471" y="4511800"/>
                        <a:ext cx="3120037" cy="1587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8A8C6B3-FE4B-4F78-8323-ED3A0FCA0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75988" y="158836"/>
            <a:ext cx="3142520" cy="427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93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6F23B038-7797-4BCD-AC5B-0781393A08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394" y="1748865"/>
            <a:ext cx="5461556" cy="438966"/>
          </a:xfrm>
        </p:spPr>
        <p:txBody>
          <a:bodyPr/>
          <a:lstStyle/>
          <a:p>
            <a:r>
              <a:rPr lang="en-GB" dirty="0" smtClean="0"/>
              <a:t>Video removed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70CC5290-B614-4755-9C8A-2CA5A59822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5707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The shackle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7653781" cy="3414140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I.e. the loopy bit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This is normally the hardest bit of the padlock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But can often be a bit of wire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As we have seen, vulnerable to force, as long as your tool is big enough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A55E79B-BBA4-46F9-B9DF-B59A82CDB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9860" y="2017742"/>
            <a:ext cx="146685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6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The shackle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7653781" cy="452496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Video removed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677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The latch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7653781" cy="3042243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This is the bit that locks the latch in place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Potential vectors are:</a:t>
            </a:r>
          </a:p>
          <a:p>
            <a:r>
              <a:rPr lang="en-GB" sz="2400" dirty="0">
                <a:solidFill>
                  <a:schemeClr val="tx1"/>
                </a:solidFill>
              </a:rPr>
              <a:t>Shims</a:t>
            </a:r>
          </a:p>
          <a:p>
            <a:r>
              <a:rPr lang="en-GB" sz="2400" dirty="0">
                <a:solidFill>
                  <a:schemeClr val="tx1"/>
                </a:solidFill>
              </a:rPr>
              <a:t>Magnets</a:t>
            </a:r>
          </a:p>
          <a:p>
            <a:r>
              <a:rPr lang="en-GB" sz="2400" dirty="0">
                <a:solidFill>
                  <a:schemeClr val="tx1"/>
                </a:solidFill>
              </a:rPr>
              <a:t>Percussive testing</a:t>
            </a:r>
          </a:p>
          <a:p>
            <a:r>
              <a:rPr lang="en-GB" sz="2400" dirty="0">
                <a:solidFill>
                  <a:schemeClr val="tx1"/>
                </a:solidFill>
              </a:rPr>
              <a:t>Brute force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6F47D9A-9937-4838-99AC-A4047B143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5356" y="2143125"/>
            <a:ext cx="288607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07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USB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3"/>
            <a:ext cx="7653781" cy="3427670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Devices have batteries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Need to charge them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USB connections still have data cables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Raw feed from sensor?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More exploration needed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E897751-910D-40C7-A4A2-BF6B5B27D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393" y="156520"/>
            <a:ext cx="5228047" cy="581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5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The motor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3"/>
            <a:ext cx="7653781" cy="3042243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The motor connects to the logic board by two wires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Bypass the logic and do this by hand?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Just need:</a:t>
            </a:r>
          </a:p>
          <a:p>
            <a:r>
              <a:rPr lang="en-GB" sz="2400" dirty="0">
                <a:solidFill>
                  <a:schemeClr val="tx1"/>
                </a:solidFill>
              </a:rPr>
              <a:t>A steady hand</a:t>
            </a:r>
          </a:p>
          <a:p>
            <a:r>
              <a:rPr lang="en-GB" sz="2400" dirty="0">
                <a:solidFill>
                  <a:schemeClr val="tx1"/>
                </a:solidFill>
              </a:rPr>
              <a:t>A sharp implement</a:t>
            </a:r>
          </a:p>
          <a:p>
            <a:r>
              <a:rPr lang="en-GB" sz="2400" dirty="0">
                <a:solidFill>
                  <a:schemeClr val="tx1"/>
                </a:solidFill>
              </a:rPr>
              <a:t>A battery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F3AF078-B20E-4E6D-BD19-4FAB59B30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0081" y="1103666"/>
            <a:ext cx="318135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02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In Pictures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EEE3379-8C64-4221-BF8A-9A5C7E2C12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8194" name="Picture 2" descr="https://lh3.googleusercontent.com/-nYrrYMVtWfOxLo0b4XalC97PPyEeLnSZzfdWwgNs6JmcJvUotw6GSjMQ3ZJNRRtWuD7PJTvpV07Yu2-FFAQNfJF__DVRDuubE2z_a06AWyWFW-jlqVPDF0RmSwhjvBesNDkzr76DIpubzeAO-5-fnpfy_1Jb9YKLQ4PiEvHB3VORnFvX7IOJiOrLEFq42wY5v2FNAlYM-ltM30yf03ArJ0UIfFlswOTS4fN2A_xOG2kQ5F03X-SFMe9ETWDrB5KzK569oTP2EW0d-J3DTxBqfEIOYp-IzMES5ZQTNvr6hZrozJjVUtuGpgAWIMnEeOhfmOSRpDCPhQYbF_iQo-dIWceNMWhhRDiFo2PR3NGgj508PEj58WE9AcHmcaB7er-QDKZbexJBAButoYNiXdhVgNim8iR6GcdmvTgblQ7hoeZav4cf61Uev8TiMbngkYyxPFyNT4nlI6_QqUJq6XIWRYl687LsbyqdIcr_bWRCmA_a3wgrR8YHS53AuwVEjdw1rBZ_0xRQZ5-d6kPLqekBm4rDqu-VSmpZebbTir0CepZ9bu3Qo1-Vuw4ysA8JZzoSRBgU0RuLXNZxHVzNATIEdSE_HnCH3WYR04vaPg=w710-h946-no">
            <a:extLst>
              <a:ext uri="{FF2B5EF4-FFF2-40B4-BE49-F238E27FC236}">
                <a16:creationId xmlns:a16="http://schemas.microsoft.com/office/drawing/2014/main" xmlns="" id="{4E1F43D1-8399-4F5B-A9F6-D485B1C08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1306" y="97971"/>
            <a:ext cx="4426211" cy="589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332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Who am I?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64460" y="1271148"/>
            <a:ext cx="5461556" cy="436594"/>
          </a:xfrm>
        </p:spPr>
        <p:txBody>
          <a:bodyPr/>
          <a:lstStyle/>
          <a:p>
            <a:r>
              <a:rPr lang="en-GB" dirty="0"/>
              <a:t>David Lodge, @tautology0</a:t>
            </a:r>
          </a:p>
        </p:txBody>
      </p:sp>
      <p:pic>
        <p:nvPicPr>
          <p:cNvPr id="1026" name="Picture 2" descr="https://pbs.twimg.com/profile_images/378800000765507405/91eaff8bfda254b1b0e511b6d1e948c2_400x400.jpeg">
            <a:extLst>
              <a:ext uri="{FF2B5EF4-FFF2-40B4-BE49-F238E27FC236}">
                <a16:creationId xmlns:a16="http://schemas.microsoft.com/office/drawing/2014/main" xmlns="" id="{35C12BBF-D355-4826-9EC0-38B0F74A5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519" y="2783467"/>
            <a:ext cx="3051263" cy="305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94e2a998-2157-48bd-b31f-8428fcb939b3">
            <a:extLst>
              <a:ext uri="{FF2B5EF4-FFF2-40B4-BE49-F238E27FC236}">
                <a16:creationId xmlns:a16="http://schemas.microsoft.com/office/drawing/2014/main" xmlns="" id="{0055482B-FE2F-48AC-B81A-04C56758C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810" y="707102"/>
            <a:ext cx="5130904" cy="5138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498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In Pictures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EEE3379-8C64-4221-BF8A-9A5C7E2C12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8196" name="Picture 4" descr="https://lh3.googleusercontent.com/95HFI2ypWVM_mhwU6tr2N0S9Qb-dJ4JsV8FNCevPkxRnhiNbugKqmp1McSLaOT6NbXhAFN_vjqMJllOsW0wMI3jRZW0ygwsg_8wXWrmQxBstC3iYaTI0yJXb-_M1eadHYjPLrDoyExzHdC-WR8opjfXXa3WRBP8fbMvFBhIaO8pS5Zsm_kCkLViBvtTAdDv8HozDDYPxvoEYatCGnFdBgrGRZbtFxrJxPUJuhumMN7yO8e4B6XLKj-hp06bnho0x5KWQzRRSJKI6C1WVoQhTp0g9RY_weCwu5LlCBJBo7ja2BcfsK1WYUz02Hf5ie8uWS5K40BR5FL7t1xSHOurUzMtit4O12Z_UgLCqnaUa18RgS3t76zj8uSNjKE5YDPjdKDJgFWQac1AJ5Zk0Y-sUVyRTZpS--T4fq_CcT09FisHENFnrG3D07963i19gxw2z7SOZa2APSLFjCuLYc7Te95inanFDpgqkhQmjKWcBJ6C6iJqw-eD9MsuDvYRy4r4glFxYwzys8-dFz7R8VsvigZzQNIo0dcIHzS8Ne7PN-ML09x5rULtgXPrn3Hpzz4MeK1VIEPGKV5gaNC0Ie0EaPEnyFqqInKmxaxGCCgc=w710-h946-no">
            <a:extLst>
              <a:ext uri="{FF2B5EF4-FFF2-40B4-BE49-F238E27FC236}">
                <a16:creationId xmlns:a16="http://schemas.microsoft.com/office/drawing/2014/main" xmlns="" id="{6AAEDEB1-E776-4305-AD8B-226429D36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383" y="115252"/>
            <a:ext cx="4438057" cy="5913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226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In Pictures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EEE3379-8C64-4221-BF8A-9A5C7E2C12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9218" name="Picture 2" descr="https://lh3.googleusercontent.com/bF1_JwWvFGqj5c67yzfTh-5h6Z3Jwb-2MIfyqsjAAX24wuAIlPpI4bbWHRS-H2mq0Gxhavk8WtzlYhTMrCiB0Q7wl2v8OaT4S_csuINt4mavwKgfOaamPmBW5qF3ZJaaiKo-twyzHUUUtGtZV-cW90EO-oJAeQ4AxTri4Y1R8coggqmiFIdcLqUqVfZu9AZ041WQ5zQtHUs4oq8jCgUZfVzERjTil1HJML5Sus84A5X4Xz7L0VQWkwE1JUXpJKOPbF1068B9tnCvhlymH86Seev2eYhfJqUlNZqSjJEIUdAkHQtn7LGwSzAU7lkK3iV6hBYy6EdAWfCQTujT4z4lUvmd_wcfLzgpHV4ms2xjOuJj1rqEihHTUjqwybgNN7Z1PofRKiQn7AoLgUIJtsgTnMejb0UahweJP0Y_j4TQu_-sQs__pRS-bzhDKb0YLlno3IfL7QggZ_r14oGrUNGmYRtUjrRSgN18glQTqZMNsVe1j4b_WqB98xi_vt2vfIIBNamwEystB3B0eq-uPAB_NmZ374LQsh6y0QjlepWMi0cUo48kV64X8gHbrdkJwGDEc5AuvLNugJtj01aMWYro1UNRAEQwwAY8zhVe0Ws=w710-h946-no">
            <a:extLst>
              <a:ext uri="{FF2B5EF4-FFF2-40B4-BE49-F238E27FC236}">
                <a16:creationId xmlns:a16="http://schemas.microsoft.com/office/drawing/2014/main" xmlns="" id="{0D02900A-704A-44C2-813B-5A0C8B36E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236" y="128115"/>
            <a:ext cx="4462351" cy="5946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88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In Pictures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EEE3379-8C64-4221-BF8A-9A5C7E2C12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9220" name="Picture 4" descr="https://lh3.googleusercontent.com/LOXZUR3l2uqMO83hA3-cAFhkPo9NuBbrGadV0mr3BhosxvlxKuDacrD3YMmE6s4U_Pm4nxvDVozItbfMgASGR7tj62nYEU3bzo3T6sHv4gZ8sHsu1ujFqpA-mjtmvFVRARuwIBv1BM7BTKx5d8oYxlAECDxXoCi2Om7PqGYNFZ3qNk228wdm7SSMuhSkjbKYSA-Bo9Gb_1JxhQSImuXdg8Pv56Jkt3jOTBfMiNS_hxmEaAUAB04nejcdCuSfWTd-DJ5Zx2LMVlafXrcb2NClVa5nmmyAD1k6DDkwbFyuTQxunZFEui7-3AvPK7kbCAp9C-Egs3oIesVSjrj8rDKBe0XmPHZCHsItOPKy7-Hh0LdIdaWQxHkSjJB_XSemV4wGXfPjhWoe6bZ3O8bvkb7NULeb21_czOk8c2DJkORrnogh1TzBhhN45oQGTi3MqjrG9BMXa_FkToY2AecTNAJJWG86HLhByqC7D-zknmPX1xeyD1QnpmurjnSdxCse3xQ1OyWAGqDB2hkuslH9Cr1cTcjreIPsN6Mj6da4f-55hb9BxqNpJ8JSGZ3lOzJZt3-8aJsrfUkHgmeM-87fMp-cjGY9RdPKlDNcztRUmS8=w952-h714-no">
            <a:extLst>
              <a:ext uri="{FF2B5EF4-FFF2-40B4-BE49-F238E27FC236}">
                <a16:creationId xmlns:a16="http://schemas.microsoft.com/office/drawing/2014/main" xmlns="" id="{346B8CCA-BB97-46FD-8250-7CC64E480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626" y="890411"/>
            <a:ext cx="6769571" cy="5077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400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In Pictures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EEE3379-8C64-4221-BF8A-9A5C7E2C12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42" name="Picture 2" descr="https://lh3.googleusercontent.com/ynxmiff-QHkxosD83tJqqcaLB1iTNBTl4v5zpKgKOPtwzO75YVPCQDy_Qoyvu7XfpCjfQtcMOTmFNs788uBVdcaG4ZIUqSXGPHBCP0XWOE-Tdfr31tkZx9jr9RhTvnFnpWezrvpZmaq21sahCZZWZidGtflXv1HWRL5pWsOL0Pb5_iKQqJX8depzumE2ZeYzj0bEIeycDTVaxBsZKDhTPAwRNn3XxjHRi2O4q55qswzGWPOVfhTrLzDMLACGVFwjiTBgtwDjPNw17V_l0P5Ec3WVuyEAGudHTMrFbvqGojJinIYyJc8rXybdr8LcJTtSb6aN5EmPxmcFwHNYt640IqH7ysVT0vIA1wuhNKpZNP_d_F-pQYonu8MWcfFWw9SBERoAXQ7PQNvRVNZ0n2Uh50uE8pzBqH17dwAtpz2WM6L0OwaAwA0l21e70EmdpZat1w66jnoU_ybw95DAUaJYQYTQ88SlaYle1Ak8aq0CrknKvqiq9cJoW4Uo0cGP3pCmPhvjTLU_uqhnyhSu9FeGJrazLZ8U8x1j3OOUxAGX2lvHK2NVEm7ZxK1JmZ5MoFkEZP3tlJvmS9TSjPeQ1nZX_pSpm-kk9MMhU1SETO4=w952-h714-no">
            <a:extLst>
              <a:ext uri="{FF2B5EF4-FFF2-40B4-BE49-F238E27FC236}">
                <a16:creationId xmlns:a16="http://schemas.microsoft.com/office/drawing/2014/main" xmlns="" id="{E0958BCE-B46F-4BA6-8E43-49744F712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626" y="890411"/>
            <a:ext cx="6769571" cy="507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05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The Unlocking Sensor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7653781" cy="4889748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The YouTuber </a:t>
            </a:r>
            <a:r>
              <a:rPr lang="en-GB" sz="2400" dirty="0" err="1">
                <a:solidFill>
                  <a:schemeClr val="tx1"/>
                </a:solidFill>
              </a:rPr>
              <a:t>JerryRigEverything</a:t>
            </a:r>
            <a:r>
              <a:rPr lang="en-GB" sz="2400" dirty="0">
                <a:solidFill>
                  <a:schemeClr val="tx1"/>
                </a:solidFill>
              </a:rPr>
              <a:t> showed how some models failed to have a pin in place and you could unscrew the back.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Uses BLE to unlock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Code is repeatable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Based on MAC address of the lock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@</a:t>
            </a:r>
            <a:r>
              <a:rPr lang="en-GB" sz="2400" dirty="0" err="1">
                <a:solidFill>
                  <a:schemeClr val="tx1"/>
                </a:solidFill>
              </a:rPr>
              <a:t>evstykas</a:t>
            </a:r>
            <a:r>
              <a:rPr lang="en-GB" sz="2400" dirty="0">
                <a:solidFill>
                  <a:schemeClr val="tx1"/>
                </a:solidFill>
              </a:rPr>
              <a:t> also noted that you can unlock via the API</a:t>
            </a:r>
          </a:p>
          <a:p>
            <a:pPr marL="342708" lvl="1" indent="0">
              <a:buNone/>
            </a:pPr>
            <a:r>
              <a:rPr lang="en-GB" sz="1900" dirty="0">
                <a:solidFill>
                  <a:schemeClr val="tx1"/>
                </a:solidFill>
              </a:rPr>
              <a:t>https://medium.com/@evstykas/totally-pwning-the-tapplock-smart-lock-the-api-way-c8d89915f025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170" name="Picture 2" descr="https://d2o7dtsnwzl7g9.cloudfront.net/tekzone/media/image/dc/9a/59/TLOCK-SMRT-PADLOCK-S-1.png">
            <a:extLst>
              <a:ext uri="{FF2B5EF4-FFF2-40B4-BE49-F238E27FC236}">
                <a16:creationId xmlns:a16="http://schemas.microsoft.com/office/drawing/2014/main" xmlns="" id="{E1696F51-1479-4468-A6D7-C319E93A24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103" y="1139263"/>
            <a:ext cx="3687745" cy="3687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298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The Unlocking Sensor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3"/>
            <a:ext cx="7653781" cy="4004558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 err="1">
                <a:solidFill>
                  <a:schemeClr val="tx1"/>
                </a:solidFill>
              </a:rPr>
              <a:t>Nokelock</a:t>
            </a:r>
            <a:r>
              <a:rPr lang="en-GB" sz="2400" dirty="0">
                <a:solidFill>
                  <a:schemeClr val="tx1"/>
                </a:solidFill>
              </a:rPr>
              <a:t> padlock (not </a:t>
            </a:r>
            <a:r>
              <a:rPr lang="en-GB" sz="2400" dirty="0" err="1">
                <a:solidFill>
                  <a:schemeClr val="tx1"/>
                </a:solidFill>
              </a:rPr>
              <a:t>noke</a:t>
            </a:r>
            <a:r>
              <a:rPr lang="en-GB" sz="2400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 err="1">
                <a:solidFill>
                  <a:schemeClr val="tx1"/>
                </a:solidFill>
              </a:rPr>
              <a:t>Chinesium</a:t>
            </a:r>
            <a:r>
              <a:rPr lang="en-GB" sz="2400" dirty="0">
                <a:solidFill>
                  <a:schemeClr val="tx1"/>
                </a:solidFill>
              </a:rPr>
              <a:t> – can find many variants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BLE more secure than </a:t>
            </a:r>
            <a:r>
              <a:rPr lang="en-GB" sz="2400" dirty="0" err="1">
                <a:solidFill>
                  <a:schemeClr val="tx1"/>
                </a:solidFill>
              </a:rPr>
              <a:t>Tapplock</a:t>
            </a:r>
            <a:endParaRPr lang="en-GB" sz="2400" dirty="0">
              <a:solidFill>
                <a:schemeClr val="tx1"/>
              </a:solidFill>
            </a:endParaRPr>
          </a:p>
          <a:p>
            <a:pPr marL="342708" lvl="1" indent="0">
              <a:buNone/>
            </a:pPr>
            <a:r>
              <a:rPr lang="en-GB" sz="1900" dirty="0">
                <a:solidFill>
                  <a:schemeClr val="tx1"/>
                </a:solidFill>
                <a:hlinkClick r:id="rId3"/>
              </a:rPr>
              <a:t>https://tautology.org.uk/blog/2018/07/11/reversing-the-nokelock-ble-padlock/</a:t>
            </a:r>
            <a:endParaRPr lang="en-GB" sz="19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8FC0A36-A017-4466-9395-0F743121F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175" y="1680790"/>
            <a:ext cx="3760157" cy="318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03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@tautology0</a:t>
            </a:r>
          </a:p>
        </p:txBody>
      </p:sp>
    </p:spTree>
    <p:extLst>
      <p:ext uri="{BB962C8B-B14F-4D97-AF65-F5344CB8AC3E}">
        <p14:creationId xmlns:p14="http://schemas.microsoft.com/office/powerpoint/2010/main" val="186607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Who am I?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CF085D6-7A68-4D28-B8DD-F0F643A68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875" y="1123950"/>
            <a:ext cx="7315200" cy="46101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3DA19C80-B1CD-4092-AA91-52F5C9D0D6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7079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What is this about?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102FFF8A-002D-4D4F-B0BC-8E43A00354B0}"/>
              </a:ext>
            </a:extLst>
          </p:cNvPr>
          <p:cNvSpPr txBox="1">
            <a:spLocks/>
          </p:cNvSpPr>
          <p:nvPr/>
        </p:nvSpPr>
        <p:spPr>
          <a:xfrm>
            <a:off x="217002" y="1209147"/>
            <a:ext cx="6535490" cy="4759288"/>
          </a:xfrm>
          <a:prstGeom prst="rect">
            <a:avLst/>
          </a:prstGeom>
        </p:spPr>
        <p:txBody>
          <a:bodyPr/>
          <a:lstStyle>
            <a:lvl1pPr marL="228536" indent="-228536" algn="l" defTabSz="91414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In media “hacking” is always through the front door</a:t>
            </a:r>
          </a:p>
          <a:p>
            <a:r>
              <a:rPr lang="en-GB" sz="2400" dirty="0"/>
              <a:t>This is not realistic</a:t>
            </a:r>
          </a:p>
          <a:p>
            <a:r>
              <a:rPr lang="en-GB" sz="2400" dirty="0"/>
              <a:t>The real world:</a:t>
            </a:r>
          </a:p>
          <a:p>
            <a:pPr lvl="1"/>
            <a:r>
              <a:rPr lang="en-GB" sz="2000" dirty="0"/>
              <a:t>Social Engineering</a:t>
            </a:r>
          </a:p>
          <a:p>
            <a:pPr lvl="1"/>
            <a:r>
              <a:rPr lang="en-GB" sz="2000" dirty="0"/>
              <a:t>Phishing</a:t>
            </a:r>
          </a:p>
          <a:p>
            <a:pPr lvl="1"/>
            <a:r>
              <a:rPr lang="en-GB" sz="2000" dirty="0"/>
              <a:t>Wireless</a:t>
            </a:r>
          </a:p>
          <a:p>
            <a:pPr lvl="1"/>
            <a:r>
              <a:rPr lang="en-GB" sz="2000" dirty="0"/>
              <a:t>Smokers’ entrance</a:t>
            </a:r>
          </a:p>
        </p:txBody>
      </p:sp>
      <p:pic>
        <p:nvPicPr>
          <p:cNvPr id="7170" name="Picture 2" descr="https://pics.me.me/i-hate-it-when-computer-firewall-a-firewall-b-by-13890840.png">
            <a:extLst>
              <a:ext uri="{FF2B5EF4-FFF2-40B4-BE49-F238E27FC236}">
                <a16:creationId xmlns:a16="http://schemas.microsoft.com/office/drawing/2014/main" xmlns="" id="{4BE6BE41-F44A-4C54-B797-27F8857B2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635" y="1547812"/>
            <a:ext cx="4762500" cy="376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389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How would you gain access?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102FFF8A-002D-4D4F-B0BC-8E43A00354B0}"/>
              </a:ext>
            </a:extLst>
          </p:cNvPr>
          <p:cNvSpPr txBox="1">
            <a:spLocks/>
          </p:cNvSpPr>
          <p:nvPr/>
        </p:nvSpPr>
        <p:spPr>
          <a:xfrm>
            <a:off x="217002" y="1209147"/>
            <a:ext cx="11664782" cy="4759288"/>
          </a:xfrm>
          <a:prstGeom prst="rect">
            <a:avLst/>
          </a:prstGeom>
        </p:spPr>
        <p:txBody>
          <a:bodyPr/>
          <a:lstStyle>
            <a:lvl1pPr marL="228536" indent="-228536" algn="l" defTabSz="91414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400" dirty="0"/>
          </a:p>
        </p:txBody>
      </p:sp>
      <p:pic>
        <p:nvPicPr>
          <p:cNvPr id="7172" name="Picture 4" descr="https://lh3.googleusercontent.com/eX91BiU1r8ivgEYz60fU0jNPEBkO0DHbZR7YJRoV2OonvK1ViJbZTNUoI6SGXDZV6qPGeegIT9tn9yr_KT3zjCVlGXSlnidmS9omLkzbO4SY-dCkgLNuuaxmfObRpQuDNa1mCdPlIgmKIC016QEjAWrP1oqMllZ9KekqRNgqsu4nqZ0MQQHbC0YLqWEbi5TFUb3elnX_0NMo9VnqlLltoMDvtSANUlPFmnlC0leY7DDq8IOZvQMlieiJwggEBRbI8oBnzQlg1t7lrkmvxfciNzzMSVdFiC8wU0fwVxZnlJa-Fh3j7makRnvk1ZIo-evetNarN3y6Yx2_EbN6A0U0Dbi6KEAuPJDGvWTgM4pMym_ClG4UCv08CpqUwgpioiNF2k_kALZkU9jJ8eL0Nlkh-jIs3N3XryF3ZevKRzd4Ui5PvtVgsGrMKAKXBumIdQyXpGODP_Q2RuqX_l2Dynqa7tMbyTvktlZxzrEzWkq53pSHXCi5NyHlihqGXUrnn0zWm0BR9vqGcPI7uNEVqXwxyKlAH82yoAKMAXJAFrFECAxm5dDwFs82Z6XC-b5LX8SRIu-_OXBPCofKAKFK7Yf2FlFCdXT80_SBFyvCB3YWMdYG3vgLx1QgnvZul4aL4NI=w958-h539-no">
            <a:extLst>
              <a:ext uri="{FF2B5EF4-FFF2-40B4-BE49-F238E27FC236}">
                <a16:creationId xmlns:a16="http://schemas.microsoft.com/office/drawing/2014/main" xmlns="" id="{9AA1ABA9-9078-437D-9761-A9F5D4C8E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417" y="1331863"/>
            <a:ext cx="8022770" cy="4513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xmlns="" id="{7151CCE9-DCBD-43ED-A74E-B3CF6254A42A}"/>
              </a:ext>
            </a:extLst>
          </p:cNvPr>
          <p:cNvSpPr/>
          <p:nvPr/>
        </p:nvSpPr>
        <p:spPr>
          <a:xfrm>
            <a:off x="5089496" y="4496639"/>
            <a:ext cx="472272" cy="49236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xmlns="" id="{C4288E65-6EB2-4F22-87E1-ADA1597D072B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61768" y="4742824"/>
            <a:ext cx="4747840" cy="61295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4" name="Picture 6" descr="https://encrypted-tbn0.gstatic.com/images?q=tbn:ANd9GcQxkMqsEfayWBNSK0I-7xjvHtIQL9gf596Yly11yuLoLJqlKh61">
            <a:extLst>
              <a:ext uri="{FF2B5EF4-FFF2-40B4-BE49-F238E27FC236}">
                <a16:creationId xmlns:a16="http://schemas.microsoft.com/office/drawing/2014/main" xmlns="" id="{D95F52DC-BC25-41FE-BCCD-49483C95E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692" y="4970228"/>
            <a:ext cx="936008" cy="875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A73D2654-D05C-4240-A39A-F92BB158A60C}"/>
              </a:ext>
            </a:extLst>
          </p:cNvPr>
          <p:cNvCxnSpPr>
            <a:stCxn id="3" idx="6"/>
          </p:cNvCxnSpPr>
          <p:nvPr/>
        </p:nvCxnSpPr>
        <p:spPr>
          <a:xfrm flipV="1">
            <a:off x="5561768" y="4129873"/>
            <a:ext cx="4747841" cy="61295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54898FFC-1737-4AB9-8DA5-740E4F38E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10639" y="3572898"/>
            <a:ext cx="1514475" cy="1000125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xmlns="" id="{E107951D-A151-4426-BBD2-9AF3E344CF24}"/>
              </a:ext>
            </a:extLst>
          </p:cNvPr>
          <p:cNvSpPr/>
          <p:nvPr/>
        </p:nvSpPr>
        <p:spPr>
          <a:xfrm>
            <a:off x="3331034" y="2522137"/>
            <a:ext cx="1758462" cy="612951"/>
          </a:xfrm>
          <a:prstGeom prst="ellipse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B12CD324-8C3D-4E51-8629-C0581DEA1A80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1507253" y="2828613"/>
            <a:ext cx="1823781" cy="1914211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B3CA9269-8F41-40EF-8324-52651C937E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9" y="4284057"/>
            <a:ext cx="1123916" cy="112391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845D80EE-E365-4DA8-ABBA-5FB130662915}"/>
              </a:ext>
            </a:extLst>
          </p:cNvPr>
          <p:cNvCxnSpPr>
            <a:cxnSpLocks/>
            <a:stCxn id="23" idx="6"/>
          </p:cNvCxnSpPr>
          <p:nvPr/>
        </p:nvCxnSpPr>
        <p:spPr>
          <a:xfrm flipV="1">
            <a:off x="8661679" y="2728127"/>
            <a:ext cx="1588564" cy="535173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88DA503D-69C2-46AF-B8A8-0E2214D235AD}"/>
              </a:ext>
            </a:extLst>
          </p:cNvPr>
          <p:cNvSpPr/>
          <p:nvPr/>
        </p:nvSpPr>
        <p:spPr>
          <a:xfrm>
            <a:off x="7355393" y="2642911"/>
            <a:ext cx="1306286" cy="1240778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02F23F50-5822-4ADA-AA48-F21174B258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73594" y="2067441"/>
            <a:ext cx="1588564" cy="1132442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xmlns="" id="{2531A90E-8D18-4AFC-A3BB-5A2CC04A2924}"/>
              </a:ext>
            </a:extLst>
          </p:cNvPr>
          <p:cNvCxnSpPr>
            <a:cxnSpLocks/>
          </p:cNvCxnSpPr>
          <p:nvPr/>
        </p:nvCxnSpPr>
        <p:spPr>
          <a:xfrm flipH="1">
            <a:off x="1305362" y="1725719"/>
            <a:ext cx="2693882" cy="403772"/>
          </a:xfrm>
          <a:prstGeom prst="straightConnector1">
            <a:avLst/>
          </a:prstGeom>
          <a:ln w="762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75" name="TextBox 7174">
            <a:extLst>
              <a:ext uri="{FF2B5EF4-FFF2-40B4-BE49-F238E27FC236}">
                <a16:creationId xmlns:a16="http://schemas.microsoft.com/office/drawing/2014/main" xmlns="" id="{7E968C3D-777C-490B-A0BF-E10C327275CC}"/>
              </a:ext>
            </a:extLst>
          </p:cNvPr>
          <p:cNvSpPr txBox="1"/>
          <p:nvPr/>
        </p:nvSpPr>
        <p:spPr>
          <a:xfrm>
            <a:off x="217002" y="1804665"/>
            <a:ext cx="1123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Bunch of Mates</a:t>
            </a:r>
          </a:p>
        </p:txBody>
      </p:sp>
    </p:spTree>
    <p:extLst>
      <p:ext uri="{BB962C8B-B14F-4D97-AF65-F5344CB8AC3E}">
        <p14:creationId xmlns:p14="http://schemas.microsoft.com/office/powerpoint/2010/main" val="83607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 animBg="1"/>
      <p:bldP spid="23" grpId="0" animBg="1"/>
      <p:bldP spid="717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Take it further…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102FFF8A-002D-4D4F-B0BC-8E43A00354B0}"/>
              </a:ext>
            </a:extLst>
          </p:cNvPr>
          <p:cNvSpPr txBox="1">
            <a:spLocks/>
          </p:cNvSpPr>
          <p:nvPr/>
        </p:nvSpPr>
        <p:spPr>
          <a:xfrm>
            <a:off x="217002" y="1209147"/>
            <a:ext cx="11664782" cy="4759288"/>
          </a:xfrm>
          <a:prstGeom prst="rect">
            <a:avLst/>
          </a:prstGeom>
        </p:spPr>
        <p:txBody>
          <a:bodyPr/>
          <a:lstStyle>
            <a:lvl1pPr marL="228536" indent="-228536" algn="l" defTabSz="91414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Normally try not to break stuff</a:t>
            </a:r>
          </a:p>
          <a:p>
            <a:r>
              <a:rPr lang="en-GB" sz="2400" dirty="0"/>
              <a:t>What about if we ignore that rule?</a:t>
            </a:r>
          </a:p>
          <a:p>
            <a:r>
              <a:rPr lang="en-GB" sz="2400" dirty="0"/>
              <a:t>What if we use a sledgehammer?</a:t>
            </a:r>
          </a:p>
        </p:txBody>
      </p:sp>
      <p:pic>
        <p:nvPicPr>
          <p:cNvPr id="2054" name="Picture 6" descr="http://www.professionaljeweller.com/wp-content/uploads/sites/4/2015/05/hole.jpg">
            <a:extLst>
              <a:ext uri="{FF2B5EF4-FFF2-40B4-BE49-F238E27FC236}">
                <a16:creationId xmlns:a16="http://schemas.microsoft.com/office/drawing/2014/main" xmlns="" id="{FA164C14-4B0F-4F12-8DA0-22B521662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0549" y="1627325"/>
            <a:ext cx="5241235" cy="360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899945C-263B-4FC8-8B1D-36123BAE3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123" y="2776774"/>
            <a:ext cx="4609524" cy="2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17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70317" y="474987"/>
            <a:ext cx="7653781" cy="466281"/>
          </a:xfrm>
        </p:spPr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A quick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11419806" cy="1554656"/>
          </a:xfrm>
        </p:spPr>
        <p:txBody>
          <a:bodyPr/>
          <a:lstStyle/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Here’s a normal padlock</a:t>
            </a:r>
          </a:p>
          <a:p>
            <a:r>
              <a:rPr lang="en-US" sz="2400" dirty="0">
                <a:solidFill>
                  <a:schemeClr val="tx1"/>
                </a:solidFill>
              </a:rPr>
              <a:t>It’s locking my bag</a:t>
            </a:r>
          </a:p>
          <a:p>
            <a:r>
              <a:rPr lang="en-US" sz="2400" dirty="0">
                <a:solidFill>
                  <a:schemeClr val="tx1"/>
                </a:solidFill>
              </a:rPr>
              <a:t>How can I get it open?</a:t>
            </a:r>
            <a:endParaRPr lang="en-GB" dirty="0"/>
          </a:p>
        </p:txBody>
      </p:sp>
      <p:pic>
        <p:nvPicPr>
          <p:cNvPr id="3089" name="Picture 17" descr="Image result for padlock">
            <a:extLst>
              <a:ext uri="{FF2B5EF4-FFF2-40B4-BE49-F238E27FC236}">
                <a16:creationId xmlns:a16="http://schemas.microsoft.com/office/drawing/2014/main" xmlns="" id="{42726D6A-6412-4EF5-BA3C-801D50A8D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5383" y="84502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1" name="Picture 19" descr="Image result for bolt cutter">
            <a:extLst>
              <a:ext uri="{FF2B5EF4-FFF2-40B4-BE49-F238E27FC236}">
                <a16:creationId xmlns:a16="http://schemas.microsoft.com/office/drawing/2014/main" xmlns="" id="{62131E79-C39E-40A4-A122-0CFB1A5678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9558" y="3869845"/>
            <a:ext cx="3028950" cy="15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3" name="Picture 21" descr="Image result for biro">
            <a:extLst>
              <a:ext uri="{FF2B5EF4-FFF2-40B4-BE49-F238E27FC236}">
                <a16:creationId xmlns:a16="http://schemas.microsoft.com/office/drawing/2014/main" xmlns="" id="{9CB032C9-7B66-41FD-8C90-1BF09E206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73" y="355075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5" name="Picture 23" descr="Image result for lockpick">
            <a:extLst>
              <a:ext uri="{FF2B5EF4-FFF2-40B4-BE49-F238E27FC236}">
                <a16:creationId xmlns:a16="http://schemas.microsoft.com/office/drawing/2014/main" xmlns="" id="{AAD3E44F-7185-426A-9796-66B300EB9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850" y="3550758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31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70317" y="474987"/>
            <a:ext cx="7653781" cy="466281"/>
          </a:xfrm>
        </p:spPr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We can take this to silly levels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11419806" cy="452496"/>
          </a:xfrm>
        </p:spPr>
        <p:txBody>
          <a:bodyPr/>
          <a:lstStyle/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FFFC2F3E-1A1A-4C82-AAFD-DEC59E880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577" y="1005631"/>
            <a:ext cx="7305669" cy="484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4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Smart Padlocks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7394" y="1139264"/>
            <a:ext cx="11419806" cy="1554656"/>
          </a:xfrm>
        </p:spPr>
        <p:txBody>
          <a:bodyPr/>
          <a:lstStyle/>
          <a:p>
            <a:r>
              <a:rPr lang="en-GB" sz="2400" dirty="0">
                <a:solidFill>
                  <a:schemeClr val="tx1"/>
                </a:solidFill>
              </a:rPr>
              <a:t>On the right is an </a:t>
            </a:r>
            <a:r>
              <a:rPr lang="en-GB" sz="2400" dirty="0" err="1">
                <a:solidFill>
                  <a:schemeClr val="tx1"/>
                </a:solidFill>
              </a:rPr>
              <a:t>Uervoton</a:t>
            </a:r>
            <a:r>
              <a:rPr lang="en-GB" sz="2400" dirty="0">
                <a:solidFill>
                  <a:schemeClr val="tx1"/>
                </a:solidFill>
              </a:rPr>
              <a:t> padlock</a:t>
            </a:r>
          </a:p>
          <a:p>
            <a:r>
              <a:rPr lang="en-GB" sz="2400" dirty="0">
                <a:solidFill>
                  <a:schemeClr val="tx1"/>
                </a:solidFill>
              </a:rPr>
              <a:t>@</a:t>
            </a:r>
            <a:r>
              <a:rPr lang="en-GB" sz="2400" dirty="0" err="1">
                <a:solidFill>
                  <a:schemeClr val="tx1"/>
                </a:solidFill>
              </a:rPr>
              <a:t>LockPickingLwyr</a:t>
            </a:r>
            <a:r>
              <a:rPr lang="en-GB" sz="2400" dirty="0">
                <a:solidFill>
                  <a:schemeClr val="tx1"/>
                </a:solidFill>
              </a:rPr>
              <a:t> did a video showing its design flaw</a:t>
            </a:r>
          </a:p>
          <a:p>
            <a:pPr marL="0" indent="0"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endParaRPr lang="en-GB" dirty="0"/>
          </a:p>
        </p:txBody>
      </p:sp>
      <p:pic>
        <p:nvPicPr>
          <p:cNvPr id="5122" name="Picture 2" descr="https://images-na.ssl-images-amazon.com/images/I/61k4g4jlCFL._SL1500_.jpg">
            <a:extLst>
              <a:ext uri="{FF2B5EF4-FFF2-40B4-BE49-F238E27FC236}">
                <a16:creationId xmlns:a16="http://schemas.microsoft.com/office/drawing/2014/main" xmlns="" id="{857A13E4-2702-41CC-A51C-E17E1D3DC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7917" y="340840"/>
            <a:ext cx="3019770" cy="3019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FB9003D-C201-4A53-BC33-48DCC9871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861" y="3638136"/>
            <a:ext cx="2217502" cy="1520273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xmlns="" id="{474737DF-CD70-4848-BDD8-CBB76F2C3430}"/>
              </a:ext>
            </a:extLst>
          </p:cNvPr>
          <p:cNvSpPr/>
          <p:nvPr/>
        </p:nvSpPr>
        <p:spPr>
          <a:xfrm>
            <a:off x="9394894" y="2296585"/>
            <a:ext cx="1123121" cy="88458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F82D949F-1EB2-46FA-988C-9D513A4EABB9}"/>
              </a:ext>
            </a:extLst>
          </p:cNvPr>
          <p:cNvCxnSpPr>
            <a:cxnSpLocks/>
            <a:stCxn id="5" idx="2"/>
            <a:endCxn id="3" idx="1"/>
          </p:cNvCxnSpPr>
          <p:nvPr/>
        </p:nvCxnSpPr>
        <p:spPr>
          <a:xfrm flipH="1">
            <a:off x="8888861" y="2738877"/>
            <a:ext cx="506033" cy="165939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E148255E-FD0E-4320-9072-78306E140555}"/>
              </a:ext>
            </a:extLst>
          </p:cNvPr>
          <p:cNvCxnSpPr>
            <a:cxnSpLocks/>
            <a:stCxn id="5" idx="6"/>
            <a:endCxn id="3" idx="3"/>
          </p:cNvCxnSpPr>
          <p:nvPr/>
        </p:nvCxnSpPr>
        <p:spPr>
          <a:xfrm>
            <a:off x="10518015" y="2738877"/>
            <a:ext cx="588348" cy="165939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3">
            <a:extLst>
              <a:ext uri="{FF2B5EF4-FFF2-40B4-BE49-F238E27FC236}">
                <a16:creationId xmlns:a16="http://schemas.microsoft.com/office/drawing/2014/main" xmlns="" id="{880E6898-61DB-4116-B55E-9625E5591EDF}"/>
              </a:ext>
            </a:extLst>
          </p:cNvPr>
          <p:cNvSpPr txBox="1">
            <a:spLocks/>
          </p:cNvSpPr>
          <p:nvPr/>
        </p:nvSpPr>
        <p:spPr>
          <a:xfrm>
            <a:off x="470317" y="1850725"/>
            <a:ext cx="11419806" cy="229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solidFill>
                  <a:schemeClr val="tx1"/>
                </a:solidFill>
              </a:rPr>
              <a:t>Yes, it’s held together with three </a:t>
            </a:r>
            <a:r>
              <a:rPr lang="en-GB" sz="2400" dirty="0" err="1">
                <a:solidFill>
                  <a:schemeClr val="tx1"/>
                </a:solidFill>
              </a:rPr>
              <a:t>torx</a:t>
            </a:r>
            <a:r>
              <a:rPr lang="en-GB" sz="2400" dirty="0">
                <a:solidFill>
                  <a:schemeClr val="tx1"/>
                </a:solidFill>
              </a:rPr>
              <a:t> screws</a:t>
            </a:r>
          </a:p>
          <a:p>
            <a:r>
              <a:rPr lang="en-GB" sz="2400" dirty="0">
                <a:solidFill>
                  <a:schemeClr val="tx1"/>
                </a:solidFill>
              </a:rPr>
              <a:t>Once unscrewed we have access to the catch and can open it</a:t>
            </a:r>
          </a:p>
          <a:p>
            <a:r>
              <a:rPr lang="en-GB" sz="2400" dirty="0" err="1">
                <a:solidFill>
                  <a:schemeClr val="tx1"/>
                </a:solidFill>
              </a:rPr>
              <a:t>Uervoton</a:t>
            </a:r>
            <a:r>
              <a:rPr lang="en-GB" sz="2400" dirty="0">
                <a:solidFill>
                  <a:schemeClr val="tx1"/>
                </a:solidFill>
              </a:rPr>
              <a:t> were asked about this and responded:</a:t>
            </a:r>
          </a:p>
          <a:p>
            <a:endParaRPr lang="en-GB" sz="2400" dirty="0">
              <a:solidFill>
                <a:schemeClr val="tx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2400" dirty="0">
              <a:solidFill>
                <a:schemeClr val="tx1"/>
              </a:solidFill>
            </a:endParaRPr>
          </a:p>
          <a:p>
            <a:endParaRPr lang="en-GB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93FCEC2F-9CE2-458D-A5EB-C2755A1CF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3232" y="3177417"/>
            <a:ext cx="4457700" cy="14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50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/>
    </p:bldLst>
  </p:timing>
</p:sld>
</file>

<file path=ppt/theme/theme1.xml><?xml version="1.0" encoding="utf-8"?>
<a:theme xmlns:a="http://schemas.openxmlformats.org/drawingml/2006/main" name="Global">
  <a:themeElements>
    <a:clrScheme name="PCI_2016_Latest">
      <a:dk1>
        <a:srgbClr val="1F2320"/>
      </a:dk1>
      <a:lt1>
        <a:srgbClr val="58595B"/>
      </a:lt1>
      <a:dk2>
        <a:srgbClr val="DAD9D5"/>
      </a:dk2>
      <a:lt2>
        <a:srgbClr val="0A5D66"/>
      </a:lt2>
      <a:accent1>
        <a:srgbClr val="067882"/>
      </a:accent1>
      <a:accent2>
        <a:srgbClr val="DAD9D5"/>
      </a:accent2>
      <a:accent3>
        <a:srgbClr val="58595B"/>
      </a:accent3>
      <a:accent4>
        <a:srgbClr val="D36A29"/>
      </a:accent4>
      <a:accent5>
        <a:srgbClr val="1F2320"/>
      </a:accent5>
      <a:accent6>
        <a:srgbClr val="FFFFFF"/>
      </a:accent6>
      <a:hlink>
        <a:srgbClr val="0A5D66"/>
      </a:hlink>
      <a:folHlink>
        <a:srgbClr val="0E8490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380E1C8230394EAE49981E848B2E27" ma:contentTypeVersion="" ma:contentTypeDescription="Create a new document." ma:contentTypeScope="" ma:versionID="4a08c0378c11f065ee9f83a2495e1ba9">
  <xsd:schema xmlns:xsd="http://www.w3.org/2001/XMLSchema" xmlns:xs="http://www.w3.org/2001/XMLSchema" xmlns:p="http://schemas.microsoft.com/office/2006/metadata/properties" xmlns:ns2="201ea0cc-9674-4d45-a3c4-9e11ed76aa0e" targetNamespace="http://schemas.microsoft.com/office/2006/metadata/properties" ma:root="true" ma:fieldsID="0679c5a3bf7b61c92bfc59be86798d54" ns2:_="">
    <xsd:import namespace="201ea0cc-9674-4d45-a3c4-9e11ed76aa0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1ea0cc-9674-4d45-a3c4-9e11ed76aa0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E787451-FD66-49F4-A6E7-1E07D54CFA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01ea0cc-9674-4d45-a3c4-9e11ed76aa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69B383-B574-4C19-AE76-B687134FB0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CC67A86-BC4A-4B97-B62B-1C079CE5761E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201ea0cc-9674-4d45-a3c4-9e11ed76aa0e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5260</TotalTime>
  <Words>670</Words>
  <Application>Microsoft Office PowerPoint</Application>
  <PresentationFormat>Custom</PresentationFormat>
  <Paragraphs>149</Paragraphs>
  <Slides>26</Slides>
  <Notes>21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Global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Lodge</dc:creator>
  <cp:lastModifiedBy>Chris</cp:lastModifiedBy>
  <cp:revision>31</cp:revision>
  <dcterms:created xsi:type="dcterms:W3CDTF">2018-08-06T14:38:22Z</dcterms:created>
  <dcterms:modified xsi:type="dcterms:W3CDTF">2018-10-20T20:16:36Z</dcterms:modified>
</cp:coreProperties>
</file>